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76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6CAEB-E7F8-4016-8C02-6A102B01DA32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519B5-1A95-4D2A-9ED4-359C9B0717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354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19B5-1A95-4D2A-9ED4-359C9B0717F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4FB3-043F-49FC-A3B4-FB2A67E5A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1611A-604E-4F56-96DB-C0E16E5C7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B24F-81B2-4E84-8F8C-0B903B60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878D5-6860-433D-A983-73EB6E5F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9ECC-1255-457C-8BC4-33F3E17C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34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F1E3-AB36-4335-B7AA-11FF7729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7C160-3E81-4B8B-9FE2-2D4B3CC72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9410E-AE64-47CB-8C43-33C02FF6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77660-D555-4F84-BDF3-12E24E24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96BA5-D8B9-4A9E-8231-3D351D06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C2E8E-08E2-4E67-B0A4-53188061B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B069-022F-4D63-B6F8-CBF924D8C5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3268B-3351-4C5F-84C3-50438CCE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219F5-2141-4A71-96D4-9F89EA2D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C034-4668-481E-B6A7-7C6028AC1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1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B3CC-56AE-49A1-8AC3-63A1DC38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EB18-71C0-4320-A3B2-CEB6247F4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FF28-3111-4BE5-9B52-07B6537C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46493-5067-4C42-BD19-6A0FF745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115F-48DE-4DF8-88B9-72AF4268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3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DE5C-1E12-4B99-B5DF-FDDEFA8E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34DAB-EF76-44FB-B361-B644C2763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48A7-9842-41E5-A884-3E9D9950A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529F8-B273-450D-957B-6EFD6AAE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2C02-94D2-4AC3-B06C-2E3A6832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9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0A40-AEEE-4A33-9FD3-9BCD18B6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456A-BBC9-47CC-8CF6-DD8A9AC5A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85EB4-A668-4702-A6E3-2086DEEF1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197ED-B96E-43CC-8AA1-6751066E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55D25-2545-4827-85E0-E451C161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E0ECE-8D7F-4D8B-8BA7-D23CD418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04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B5D5-80CC-4DB7-ADFC-F1737005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3F959-5E26-4082-B2C6-5C8B2DF6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84ADA-C5BC-45B8-AC7B-484AF59C8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311B2-0B64-41E3-A6DA-124EEDB7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84F3A-B2E8-4909-B2A5-2FD2A63DE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B7369-6CE9-429C-8EAA-9570793A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609AC-46D8-4308-A6D5-044C6850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2C8F5-226F-4EAC-A3BE-E222C26B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5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AC8A-37F6-4EC3-8BFF-1E2DF6A9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C82D7-F22A-4875-86E9-C5DB128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1420E-D1D5-45CB-9473-E21B7A6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85E00-D88E-4121-BB91-629F3156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3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8CE79-E7D9-4D77-AA2A-BFBE808A5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2D708-B618-418D-BBA6-323C9EE1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D6D48-3E07-4E73-B0CA-91C8D648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18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3AD3-D8D7-4F57-80D8-9BF38EC8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6FE5-0C7C-4C10-BB66-36FD1CB5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3B01F-8612-4119-A6CA-33740A407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EC53F-C02D-4309-8A3D-794A50CA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2D7B9-C1FA-4779-ADDC-B7164B5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884A-C535-42DB-B7FB-C749445E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0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0738-7DDF-4909-98A6-81C84271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AD73B-0369-466F-8CF5-18D10B7C1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43F68-2595-476B-A8E7-BB54F8C2B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2695C-DF26-4A87-BB1E-5FA934E9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DF57D-E1BB-4E62-A996-154A024E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982CF-6CDF-4BF9-8318-3DB14D1F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57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665BC-1F95-417E-AB8E-019052BB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14C0-3D07-445F-B289-58462317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FE23-64D7-4138-B678-274B2452E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6AE43-1462-409B-A24A-DAB227D72F45}" type="datetimeFigureOut">
              <a:rPr lang="en-IN" smtClean="0"/>
              <a:t>05-02-2022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1563E-3423-4941-B22C-7D9E2770E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6E13D-82E0-44E0-8CA6-90F166EDA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AACC-6398-4CBB-B58A-82FC6AF6F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76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516D4F-1D8E-42ED-B682-9D1D466B34C8}"/>
              </a:ext>
            </a:extLst>
          </p:cNvPr>
          <p:cNvSpPr/>
          <p:nvPr/>
        </p:nvSpPr>
        <p:spPr>
          <a:xfrm>
            <a:off x="410546" y="167751"/>
            <a:ext cx="11513975" cy="5318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Q1. 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is the major reason people being kidnapped in each and every state?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C353E-2CF3-4337-9053-50F1951D1187}"/>
              </a:ext>
            </a:extLst>
          </p:cNvPr>
          <p:cNvSpPr txBox="1"/>
          <p:nvPr/>
        </p:nvSpPr>
        <p:spPr>
          <a:xfrm>
            <a:off x="513184" y="727589"/>
            <a:ext cx="76511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 FROM PROJECT_1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Sub_Group_Name LIKE "%TOTAL%" ;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mainq.Area_Name ,substr(mainq.Sub_Group_Name,4,15) as Sub_Group,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(mainq.Grand_Total) FROM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(Select DISTINCT (Area_Name) , (Sub_Group_Name),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sum (K_A_Grand_Total) as Grand_Total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"PROJECT_1"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GROUP by Area_Name, Sub_Group_Name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order by sum (K_A_Grand_Total) DESC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) as  mainq where Area_Name is NOT NULL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GROUP by mainq.Area_Name , Year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order BY mainq.Grand_total DESC ;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A7142-7FEB-4688-935B-C9788A938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546" y="3466800"/>
            <a:ext cx="7987004" cy="31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3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49A77-8EE1-45CA-8F4F-E60160254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" t="18095" r="60204" b="43674"/>
          <a:stretch/>
        </p:blipFill>
        <p:spPr>
          <a:xfrm>
            <a:off x="0" y="0"/>
            <a:ext cx="4320073" cy="352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DB2E4-74C1-4EE0-8D04-D55A4089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21" t="18368" r="28061" b="52925"/>
          <a:stretch/>
        </p:blipFill>
        <p:spPr>
          <a:xfrm>
            <a:off x="4320072" y="0"/>
            <a:ext cx="3825551" cy="3526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FB9E1-E629-459B-A027-D7DE18AE2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6" t="48843" r="27831" b="13470"/>
          <a:stretch/>
        </p:blipFill>
        <p:spPr>
          <a:xfrm>
            <a:off x="8145623" y="0"/>
            <a:ext cx="4046377" cy="3526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14689-0C27-4A8B-B004-3A9B4A4426BD}"/>
              </a:ext>
            </a:extLst>
          </p:cNvPr>
          <p:cNvSpPr txBox="1"/>
          <p:nvPr/>
        </p:nvSpPr>
        <p:spPr>
          <a:xfrm>
            <a:off x="279918" y="3834882"/>
            <a:ext cx="1174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</a:rPr>
              <a:t>CONCLUSION:</a:t>
            </a:r>
          </a:p>
          <a:p>
            <a:r>
              <a:rPr lang="en-US" dirty="0">
                <a:latin typeface="Arial" panose="020B0604020202020204" pitchFamily="34" charset="0"/>
              </a:rPr>
              <a:t>                        Violence against women</a:t>
            </a:r>
            <a:r>
              <a:rPr lang="en-US" b="0" i="0" dirty="0">
                <a:effectLst/>
                <a:latin typeface="Arial" panose="020B0604020202020204" pitchFamily="34" charset="0"/>
              </a:rPr>
              <a:t> &amp; Children in India refers to physical or sexual violence committed against a woman, typically by a man. Common forms of violence against women &amp; Children in </a:t>
            </a:r>
            <a:r>
              <a:rPr lang="en-US" dirty="0">
                <a:latin typeface="Arial" panose="020B0604020202020204" pitchFamily="34" charset="0"/>
              </a:rPr>
              <a:t>India</a:t>
            </a:r>
            <a:r>
              <a:rPr lang="en-US" b="0" i="0" dirty="0">
                <a:effectLst/>
                <a:latin typeface="Arial" panose="020B0604020202020204" pitchFamily="34" charset="0"/>
              </a:rPr>
              <a:t> include acts such as </a:t>
            </a:r>
            <a:r>
              <a:rPr lang="en-US" dirty="0">
                <a:latin typeface="Arial" panose="020B0604020202020204" pitchFamily="34" charset="0"/>
              </a:rPr>
              <a:t>domestic abuse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</a:rPr>
              <a:t>sexual assault</a:t>
            </a:r>
            <a:r>
              <a:rPr lang="en-US" b="0" i="0" dirty="0">
                <a:effectLst/>
                <a:latin typeface="Arial" panose="020B0604020202020204" pitchFamily="34" charset="0"/>
              </a:rPr>
              <a:t>, and </a:t>
            </a:r>
            <a:r>
              <a:rPr lang="en-US" dirty="0">
                <a:latin typeface="Arial" panose="020B0604020202020204" pitchFamily="34" charset="0"/>
              </a:rPr>
              <a:t>murder</a:t>
            </a:r>
            <a:r>
              <a:rPr lang="en-US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marL="342900" indent="-342900">
              <a:buAutoNum type="arabicParenR"/>
            </a:pPr>
            <a:r>
              <a:rPr lang="en-US" dirty="0">
                <a:latin typeface="Arial" panose="020B0604020202020204" pitchFamily="34" charset="0"/>
              </a:rPr>
              <a:t>Madhya Pradesh reported more crime against Children &amp; Andhra Pradesh has more crime against </a:t>
            </a:r>
            <a:r>
              <a:rPr lang="en-US" dirty="0" err="1">
                <a:latin typeface="Arial" panose="020B0604020202020204" pitchFamily="34" charset="0"/>
              </a:rPr>
              <a:t>Womens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r>
              <a:rPr lang="en-IN" dirty="0">
                <a:latin typeface="Arial" panose="020B0604020202020204" pitchFamily="34" charset="0"/>
              </a:rPr>
              <a:t>Crime against women are more than against children.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6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8C360E-ECA8-450C-9575-1338084ACB0C}"/>
              </a:ext>
            </a:extLst>
          </p:cNvPr>
          <p:cNvSpPr/>
          <p:nvPr/>
        </p:nvSpPr>
        <p:spPr>
          <a:xfrm>
            <a:off x="205273" y="186612"/>
            <a:ext cx="11663266" cy="5505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B19B2-2692-41C7-AE93-ECB411F7EDAF}"/>
              </a:ext>
            </a:extLst>
          </p:cNvPr>
          <p:cNvSpPr txBox="1"/>
          <p:nvPr/>
        </p:nvSpPr>
        <p:spPr>
          <a:xfrm>
            <a:off x="462332" y="277199"/>
            <a:ext cx="413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Q5.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Age group wise murder victim.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FEBA9-DD4B-474B-B0EF-253970D3AB6E}"/>
              </a:ext>
            </a:extLst>
          </p:cNvPr>
          <p:cNvSpPr txBox="1"/>
          <p:nvPr/>
        </p:nvSpPr>
        <p:spPr>
          <a:xfrm>
            <a:off x="277586" y="827705"/>
            <a:ext cx="60975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Area_Name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YEAR,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Group_Name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,SUM(Victims_Above_50_Yrs) AS ABOVE_50_YEARS ,SUM(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Victims_Total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AS VICTIMS_TOTAL,SUM(Victims_Upto_10_15_Yrs) AS UPTO_10_15_YEARS,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SUM(Victims_Upto_10_Yrs) AS UPTO_10_YEARS,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SUM(Victims_Upto_15_18_Yrs) AS UPTO_15_18_YEARS,SUM(Victims_Upto_18_30_Yrs) AS UPTO_18_30_YEARS,SUM(Victims_Upto_30_50_Yrs) AS UPTO_30_50_YEARS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PROJECT_5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Area_Name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, YEAR ; 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7C136-A153-462D-A9F1-01A7E76961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6988" y="1726163"/>
            <a:ext cx="6435012" cy="51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21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5E03551-DC91-4BC8-848A-2FD6372AA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t="18690" r="30320" b="36068"/>
          <a:stretch/>
        </p:blipFill>
        <p:spPr>
          <a:xfrm>
            <a:off x="0" y="0"/>
            <a:ext cx="11082215" cy="4317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5662FC-98E9-44E3-B92B-924AEA779061}"/>
              </a:ext>
            </a:extLst>
          </p:cNvPr>
          <p:cNvSpPr txBox="1"/>
          <p:nvPr/>
        </p:nvSpPr>
        <p:spPr>
          <a:xfrm>
            <a:off x="250092" y="4543642"/>
            <a:ext cx="76668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Conclusion</a:t>
            </a:r>
            <a:r>
              <a:rPr lang="en-US" dirty="0"/>
              <a:t> : </a:t>
            </a:r>
          </a:p>
          <a:p>
            <a:r>
              <a:rPr lang="en-US" dirty="0"/>
              <a:t>1)</a:t>
            </a:r>
            <a:r>
              <a:rPr lang="en-IN" sz="1800" dirty="0"/>
              <a:t> As Per Data Males  get murdered more as compared to Females.</a:t>
            </a:r>
          </a:p>
          <a:p>
            <a:r>
              <a:rPr lang="en-IN" sz="1800" dirty="0"/>
              <a:t>2) From graph, we can see that , after year 2002 murder crime has decreased .</a:t>
            </a:r>
          </a:p>
          <a:p>
            <a:r>
              <a:rPr lang="en-IN" sz="1800" dirty="0"/>
              <a:t>3) Especially age group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18 to 30</a:t>
            </a:r>
            <a:r>
              <a:rPr lang="en-IN" sz="1800" dirty="0">
                <a:cs typeface="Arial" panose="020B0604020202020204" pitchFamily="34" charset="0"/>
              </a:rPr>
              <a:t> have the most murder victims and then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30 to 50. </a:t>
            </a:r>
            <a:r>
              <a:rPr lang="en-IN" sz="1800" dirty="0">
                <a:cs typeface="Arial" panose="020B0604020202020204" pitchFamily="34" charset="0"/>
              </a:rPr>
              <a:t>Other age groups have relatively less victims.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73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05484D-A1D3-4C8B-A619-AF1AED4CDF16}"/>
              </a:ext>
            </a:extLst>
          </p:cNvPr>
          <p:cNvSpPr/>
          <p:nvPr/>
        </p:nvSpPr>
        <p:spPr>
          <a:xfrm>
            <a:off x="261257" y="223935"/>
            <a:ext cx="11653935" cy="5971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E6AE3-E191-4D8A-B1A3-2D644D7F86A5}"/>
              </a:ext>
            </a:extLst>
          </p:cNvPr>
          <p:cNvSpPr txBox="1"/>
          <p:nvPr/>
        </p:nvSpPr>
        <p:spPr>
          <a:xfrm>
            <a:off x="587829" y="337848"/>
            <a:ext cx="45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Q6.</a:t>
            </a:r>
            <a:r>
              <a:rPr lang="en-IN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Crime by place of occurrence.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C6DFC-C2C4-4D42-85A8-AEA1D40F4880}"/>
              </a:ext>
            </a:extLst>
          </p:cNvPr>
          <p:cNvSpPr txBox="1"/>
          <p:nvPr/>
        </p:nvSpPr>
        <p:spPr>
          <a:xfrm>
            <a:off x="276808" y="821093"/>
            <a:ext cx="6097554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WITH PROJECT_6 AS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(SELECT * FROM PROJECT_6_1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UNION ALL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* FROM PROJECT_6_2)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"STATE/</a:t>
            </a:r>
            <a:r>
              <a:rPr lang="en-I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UT",Year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sum("RESIDENTIALPREMISES-Burglary"+"RESIDENTIALPREMISES-Dacoity"+"RESIDENTIALPREMISES-Robbery"+"RESIDENTIALPREMISES-Theft") AS "RESIDENTIAL_PREMISES"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sum("HIGHWAYS-Burglary"+"HIGHWAYS-Dacoity"+"HIGHWAYS-Robbery"+"HIGHWAYS-Theft") AS "HIGHWAYS"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sum("RIVERandSEA-Burglary"+"RIVERandSEA-Dacoity"+"RIVERandSEA-Robbery"+"RIVERandSEA-Theft") AS "RIVER_AND_SEA"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sum("RAILWAYS-Burglary"+"RAILWAYS-Dacoity"+"RAILWAYS-Robbery"+"RAILWAYS-Theft") AS "RAILWAY"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</a:t>
            </a:r>
            <a:r>
              <a:rPr lang="en-IN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BANKS-Burglary"+"BANKS-Dacoity"+"BANKS-Robbery"+"BANKS-Theft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") AS "BANKS"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sum("COMMERCIALESTABLISHMENTS-Burglary"+"COMMERCIALESTABLISHMENTS-Dacoity"+"COMMERCIALESTABLISHMENTS-Robbery"+"COMMERCIALESTABLISHMENTS-Theft") AS "COMMERCIAL_ESTABLISHMENT"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sum("OTHERPLACES-Burglary"+"OTHERPLACES-Dacoity"+"OTHERPLACES-Robbery"+"OTHERPLACES-Theft") AS "OTHER_PLACES"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PROJECT_6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9D5C5-A13C-4766-ACB4-2E76157E1E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939975"/>
            <a:ext cx="5731510" cy="47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AF8F1-E9D4-4142-98DC-DB63ECE1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7147"/>
            <a:ext cx="5085184" cy="3591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C0042-7604-4FA4-8795-48E55AED6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413" y="65558"/>
            <a:ext cx="3318587" cy="2612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5A622-A6E2-4F30-87FF-683598AC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9331"/>
            <a:ext cx="5085184" cy="322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570CE-B894-4F8B-AB01-6FCE20821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185" y="45720"/>
            <a:ext cx="3788228" cy="2632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DB20B-5C64-4E9B-9928-8FB655D2DC95}"/>
              </a:ext>
            </a:extLst>
          </p:cNvPr>
          <p:cNvSpPr txBox="1"/>
          <p:nvPr/>
        </p:nvSpPr>
        <p:spPr>
          <a:xfrm>
            <a:off x="5085184" y="2641740"/>
            <a:ext cx="71068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sz="1800" dirty="0"/>
              <a:t>Most of cases are happened in ‘Residential Premises’ and ‘Commercial Establishment’. 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Most type of crime was ‘Theft’.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Most stealing crime happened in – 1. Maharashtra 2.Uttar Pradesh 3.Andhra Pradesh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Crime rate is increasing by year. But, in ‘2008’ it was significantly controlled.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Most property  was stolen in ‘Theft’ type of crime in year 2014. (no data for other year)</a:t>
            </a:r>
          </a:p>
          <a:p>
            <a:pPr marL="342900" indent="-342900">
              <a:buAutoNum type="arabicParenR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7107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7F52C2-458C-4778-9C5D-A61F4BE21362}"/>
              </a:ext>
            </a:extLst>
          </p:cNvPr>
          <p:cNvSpPr/>
          <p:nvPr/>
        </p:nvSpPr>
        <p:spPr>
          <a:xfrm>
            <a:off x="251927" y="186612"/>
            <a:ext cx="11653934" cy="5225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B0188-909C-4288-99D1-688B85E03E42}"/>
              </a:ext>
            </a:extLst>
          </p:cNvPr>
          <p:cNvSpPr txBox="1"/>
          <p:nvPr/>
        </p:nvSpPr>
        <p:spPr>
          <a:xfrm>
            <a:off x="522514" y="263203"/>
            <a:ext cx="4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Q7.</a:t>
            </a:r>
            <a:r>
              <a:rPr lang="en-IN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Anti corruption cases vs arrests.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3DBF5-0C3C-4AD4-B795-C097E5AB138F}"/>
              </a:ext>
            </a:extLst>
          </p:cNvPr>
          <p:cNvSpPr txBox="1"/>
          <p:nvPr/>
        </p:nvSpPr>
        <p:spPr>
          <a:xfrm>
            <a:off x="251927" y="709126"/>
            <a:ext cx="5991807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: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DISTINCT PROJECT_7_1.Area_Name, PROJECT_7_1.YEAR , PROJECT_7_1.AC02_No_of_cases_registered_during_the_year AS "CASES REGD",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PROJECT_7_2.ACA02_No_of_persons_arrested_during_the_year AS "ARRESTED CRIMINAL"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"PROJECT_7_1"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INNER JOIN "PROJECT_7_2"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PROJECT_7_1.Area_Name = PROJECT_7_2.Area_Name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BY PROJECT_7_1.Area_Name 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PROJECT_7_1.AC02_No_of_cases_registered_during_the_year  DESC;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563CF-9518-4E7B-AF8D-DB7C7C3F88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384" y="3429000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65DB0-4F67-48E1-91D5-83CB6023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2041"/>
            <a:ext cx="4659630" cy="2687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B05B8D-5C89-4543-A8CE-1A6B9E1D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28" y="-28506"/>
            <a:ext cx="7532372" cy="30796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BB554-8023-4564-806F-39509F38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8505"/>
            <a:ext cx="4659629" cy="4460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BA9E9-ADCF-4D37-B84B-78BEA17A8741}"/>
              </a:ext>
            </a:extLst>
          </p:cNvPr>
          <p:cNvSpPr txBox="1"/>
          <p:nvPr/>
        </p:nvSpPr>
        <p:spPr>
          <a:xfrm>
            <a:off x="4795935" y="3051109"/>
            <a:ext cx="72312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CONCLUSION: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Most of the corruption cases are filed in Maharashtra, Rajasthan , Odisha and so on 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No. of cases found guilty is lesser than those found Not Guilty.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 Some of cases are dropped by various reason and some are declared false.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The </a:t>
            </a:r>
            <a:r>
              <a:rPr lang="en-US" sz="1800" dirty="0" err="1"/>
              <a:t>no.of</a:t>
            </a:r>
            <a:r>
              <a:rPr lang="en-US" sz="1800" dirty="0"/>
              <a:t> cases which resulted in Recovery/ Seizures of the property is very less.</a:t>
            </a:r>
          </a:p>
        </p:txBody>
      </p:sp>
    </p:spTree>
    <p:extLst>
      <p:ext uri="{BB962C8B-B14F-4D97-AF65-F5344CB8AC3E}">
        <p14:creationId xmlns:p14="http://schemas.microsoft.com/office/powerpoint/2010/main" val="342265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363384-5D16-45D8-B20A-1493A555E3C7}"/>
              </a:ext>
            </a:extLst>
          </p:cNvPr>
          <p:cNvSpPr/>
          <p:nvPr/>
        </p:nvSpPr>
        <p:spPr>
          <a:xfrm>
            <a:off x="242596" y="195943"/>
            <a:ext cx="11709918" cy="5598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A1692-013D-4132-A234-5C40F9516A68}"/>
              </a:ext>
            </a:extLst>
          </p:cNvPr>
          <p:cNvSpPr txBox="1"/>
          <p:nvPr/>
        </p:nvSpPr>
        <p:spPr>
          <a:xfrm>
            <a:off x="671805" y="291195"/>
            <a:ext cx="784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Q8.</a:t>
            </a:r>
            <a:r>
              <a:rPr lang="en-IN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Which state has more number of complaints against police?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82BD3-86CD-4F8A-8CB7-BA2AA7290D21}"/>
              </a:ext>
            </a:extLst>
          </p:cNvPr>
          <p:cNvSpPr txBox="1"/>
          <p:nvPr/>
        </p:nvSpPr>
        <p:spPr>
          <a:xfrm>
            <a:off x="239486" y="755779"/>
            <a:ext cx="6097554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DISTINCT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Area_Name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, SUM("CPA_-_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Complaints_Received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/Alleged") AS "COMPLAINT RECEIVED"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PROJECT_8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BY </a:t>
            </a:r>
            <a:r>
              <a:rPr lang="en-I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Area_Name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ORDER BY "CPA_-_</a:t>
            </a:r>
            <a:r>
              <a:rPr lang="en-IN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Complaints_Received</a:t>
            </a: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/Alleged" DESC 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ECCC2-6EC6-4AE5-A80B-6DAACEF48B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486" y="2479328"/>
            <a:ext cx="6795796" cy="39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F125-D430-448B-9442-96F2A7BE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31"/>
            <a:ext cx="4955311" cy="5057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3E2E1-D853-441A-9340-1875870F4A1A}"/>
              </a:ext>
            </a:extLst>
          </p:cNvPr>
          <p:cNvSpPr txBox="1"/>
          <p:nvPr/>
        </p:nvSpPr>
        <p:spPr>
          <a:xfrm>
            <a:off x="0" y="5047861"/>
            <a:ext cx="9815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Conclusion:</a:t>
            </a:r>
          </a:p>
          <a:p>
            <a:pPr marL="342900" indent="-342900">
              <a:buAutoNum type="arabicParenR"/>
            </a:pPr>
            <a:r>
              <a:rPr lang="en-US" sz="1800" dirty="0"/>
              <a:t>Most complaints against police officers are filed in ‘</a:t>
            </a:r>
            <a:r>
              <a:rPr lang="en-US" dirty="0"/>
              <a:t>Madhya Pradesh</a:t>
            </a:r>
            <a:r>
              <a:rPr lang="en-US" sz="1800" dirty="0"/>
              <a:t>’, ‘</a:t>
            </a:r>
            <a:r>
              <a:rPr lang="en-US" dirty="0"/>
              <a:t>Delhi</a:t>
            </a:r>
            <a:r>
              <a:rPr lang="en-US" sz="1800" dirty="0"/>
              <a:t>’, ‘</a:t>
            </a:r>
            <a:r>
              <a:rPr lang="en-US" dirty="0"/>
              <a:t>Uttar Pradesh</a:t>
            </a:r>
            <a:r>
              <a:rPr lang="en-US" sz="1800" dirty="0"/>
              <a:t>’ &amp; ‘</a:t>
            </a:r>
            <a:r>
              <a:rPr lang="en-US" dirty="0"/>
              <a:t>Maharashtra</a:t>
            </a:r>
            <a:r>
              <a:rPr lang="en-US" sz="1800" dirty="0"/>
              <a:t>’.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Police persons found ‘Not Guilty’ in most of the cases. Percentage of convicted (found guilty) is relatively low.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83776-5348-4F41-A6D0-0B7719767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6" t="18231" r="58061" b="18639"/>
          <a:stretch/>
        </p:blipFill>
        <p:spPr>
          <a:xfrm>
            <a:off x="4955310" y="-9332"/>
            <a:ext cx="5774893" cy="505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1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230AD1-29EA-497A-9D74-8D7A86E6C878}"/>
              </a:ext>
            </a:extLst>
          </p:cNvPr>
          <p:cNvSpPr/>
          <p:nvPr/>
        </p:nvSpPr>
        <p:spPr>
          <a:xfrm>
            <a:off x="261257" y="167951"/>
            <a:ext cx="11588621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1016D-4C26-4F2D-8AD6-DF1995ACADF2}"/>
              </a:ext>
            </a:extLst>
          </p:cNvPr>
          <p:cNvSpPr txBox="1"/>
          <p:nvPr/>
        </p:nvSpPr>
        <p:spPr>
          <a:xfrm>
            <a:off x="643812" y="233265"/>
            <a:ext cx="524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Q9.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Which state is the safest for foreigners?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2E057-3734-4FDA-BB2D-06ADAF409D7A}"/>
              </a:ext>
            </a:extLst>
          </p:cNvPr>
          <p:cNvSpPr txBox="1"/>
          <p:nvPr/>
        </p:nvSpPr>
        <p:spPr>
          <a:xfrm>
            <a:off x="261257" y="681135"/>
            <a:ext cx="6097554" cy="323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IPC_2001_2012."STATE/UT"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sum(IPC_2001_2012.TOTALIPCCRIMES) AS "TOTAL_CRIMES_2001_2012" , sum(IPC_2013.TOTALIPCCRIMES) AS "TOTAL_CRIMES_2013" , sum(IPC_2014.TotalCognizableIPCcrimes)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As "Total_Crimes_2014"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from IPC_2001_2012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join IPC_2013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 IPC_2001_2012."District" = IPC_2013."District"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join IPC_2014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 IPC_2001_2012."District" = IPC_2014."District"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GROUP BY IPC_2001_2012."STATE/UT"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ORDER BY TOTAL_CRIMES_2001_2012 ASC ;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FD8E6-C196-4A58-A477-D94410AAFC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7355" y="2948474"/>
            <a:ext cx="7617368" cy="38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6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8B285-3FFE-4FCC-B503-FCE977E04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" t="18367" r="64337" b="12244"/>
          <a:stretch/>
        </p:blipFill>
        <p:spPr>
          <a:xfrm>
            <a:off x="0" y="0"/>
            <a:ext cx="568810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7BE77-9C70-4137-8DA8-48A89A08F827}"/>
              </a:ext>
            </a:extLst>
          </p:cNvPr>
          <p:cNvSpPr txBox="1"/>
          <p:nvPr/>
        </p:nvSpPr>
        <p:spPr>
          <a:xfrm>
            <a:off x="5971593" y="242596"/>
            <a:ext cx="60275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CONCLUSION</a:t>
            </a:r>
            <a:r>
              <a:rPr lang="en-US" dirty="0"/>
              <a:t>: </a:t>
            </a:r>
          </a:p>
          <a:p>
            <a:r>
              <a:rPr lang="en-US" dirty="0"/>
              <a:t>                       Maximum number of cases of kidnappings &amp; abductions were registered in </a:t>
            </a:r>
            <a:r>
              <a:rPr lang="en-US" dirty="0">
                <a:solidFill>
                  <a:srgbClr val="FF0000"/>
                </a:solidFill>
              </a:rPr>
              <a:t>Uttar Pradesh (41,952 cases) </a:t>
            </a:r>
            <a:r>
              <a:rPr lang="en-US" dirty="0"/>
              <a:t>In 2001-2010. </a:t>
            </a:r>
          </a:p>
          <a:p>
            <a:r>
              <a:rPr lang="en-US" dirty="0"/>
              <a:t>                      Marriage was the main cause of kidnapping &amp; abduction of females accounting for </a:t>
            </a:r>
            <a:r>
              <a:rPr lang="en-US" dirty="0">
                <a:solidFill>
                  <a:srgbClr val="FF0000"/>
                </a:solidFill>
              </a:rPr>
              <a:t>60.74% (116,732 out of 192,175) </a:t>
            </a:r>
            <a:r>
              <a:rPr lang="en-US" dirty="0"/>
              <a:t>of the total female kidnapped/ abducted &amp; For Other Purpose is the main cause of kidnapping &amp; abduction of males</a:t>
            </a:r>
          </a:p>
          <a:p>
            <a:r>
              <a:rPr lang="en-US" dirty="0"/>
              <a:t>Accounting for </a:t>
            </a:r>
            <a:r>
              <a:rPr lang="en-US" dirty="0">
                <a:solidFill>
                  <a:srgbClr val="FF0000"/>
                </a:solidFill>
              </a:rPr>
              <a:t>70% (53,804 out of 75,826)</a:t>
            </a:r>
            <a:r>
              <a:rPr lang="en-US" dirty="0"/>
              <a:t>. </a:t>
            </a:r>
          </a:p>
          <a:p>
            <a:r>
              <a:rPr lang="en-US" dirty="0"/>
              <a:t>The number of victims was higher in the age group of </a:t>
            </a:r>
            <a:r>
              <a:rPr lang="en-US" dirty="0">
                <a:solidFill>
                  <a:srgbClr val="FF0000"/>
                </a:solidFill>
              </a:rPr>
              <a:t>18 years &amp; above – below 30 years.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0C2AF2-0034-4B46-889A-CE0A77304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88" t="18640" r="26913" b="43401"/>
          <a:stretch/>
        </p:blipFill>
        <p:spPr>
          <a:xfrm>
            <a:off x="5971593" y="0"/>
            <a:ext cx="6027575" cy="26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4B9C9-2BB0-40FC-A43D-497EF875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1" t="24081" r="43827" b="48163"/>
          <a:stretch/>
        </p:blipFill>
        <p:spPr>
          <a:xfrm>
            <a:off x="8792469" y="-1"/>
            <a:ext cx="2904121" cy="4388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331B9-9B7F-41E2-B9B6-BD9E7395A8E5}"/>
              </a:ext>
            </a:extLst>
          </p:cNvPr>
          <p:cNvSpPr txBox="1"/>
          <p:nvPr/>
        </p:nvSpPr>
        <p:spPr>
          <a:xfrm>
            <a:off x="149638" y="4388451"/>
            <a:ext cx="11560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Conclusion :</a:t>
            </a:r>
          </a:p>
          <a:p>
            <a:r>
              <a:rPr lang="en-US" dirty="0"/>
              <a:t>1) Lakshadweep &amp; other union territories have low crime rate (better control due to less population) i.e. It is the safer state for Foreigners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2)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dirty="0"/>
              <a:t>Maharashtra has more crime cases registered. </a:t>
            </a:r>
            <a:r>
              <a:rPr lang="en-US" u="sng" dirty="0"/>
              <a:t>   </a:t>
            </a:r>
          </a:p>
          <a:p>
            <a:r>
              <a:rPr lang="en-US" dirty="0"/>
              <a:t>3) Year wise crime rate is increasing gradually up till 2012. </a:t>
            </a:r>
            <a:r>
              <a:rPr lang="en-US" u="sng" dirty="0"/>
              <a:t>                 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7DC8-EB5D-41F3-B5EC-F1642F80C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19487" r="39359" b="24216"/>
          <a:stretch/>
        </p:blipFill>
        <p:spPr>
          <a:xfrm>
            <a:off x="0" y="161364"/>
            <a:ext cx="8471877" cy="38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E071E2-0CAF-4250-9448-9D6568631D6B}"/>
              </a:ext>
            </a:extLst>
          </p:cNvPr>
          <p:cNvSpPr/>
          <p:nvPr/>
        </p:nvSpPr>
        <p:spPr>
          <a:xfrm>
            <a:off x="501701" y="130629"/>
            <a:ext cx="11467323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0AAFB-48BC-4568-8447-A568AE0934DA}"/>
              </a:ext>
            </a:extLst>
          </p:cNvPr>
          <p:cNvSpPr txBox="1"/>
          <p:nvPr/>
        </p:nvSpPr>
        <p:spPr>
          <a:xfrm>
            <a:off x="578498" y="242596"/>
            <a:ext cx="811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Q2. </a:t>
            </a:r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Offenders relation to the rape victim.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2BAEB-92CC-40B3-8EF7-82CC73D7FDDB}"/>
              </a:ext>
            </a:extLst>
          </p:cNvPr>
          <p:cNvSpPr txBox="1"/>
          <p:nvPr/>
        </p:nvSpPr>
        <p:spPr>
          <a:xfrm>
            <a:off x="503852" y="755780"/>
            <a:ext cx="5731510" cy="4747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 PROJECT_2_1.Area_Name,PROJECT_2_1.YEAR,PROJECT_2_1.SUBGROUP , PROJECT_2_2.No_of_Cases_in_which_offenders_were_Neighbours AS NEIGHBOURS 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PROJECT_2_2.No_of_Cases_in_which_offenders_were_Other_Known_persons AS KNOWN_PERSON,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PROJECT_2_2.No_of_Cases_in_which_offenders_were_Parentsclose_family_members AS PARENTCLOSE_FAMILY_MEMBER,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PROJECT_2_2.No_of_Cases_in_which_offenders_were_Relatives AS RELATIVES ,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PROJECT_2_2.No_of_Cases_in_which_offenders_were_known_to_the_Victims AS KNOWN_TO_VICTIMS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FROM PROJECT_2_1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INNER JOIN PROJECT_2_2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 PROJECT_2_1.Area_Name = PROJECT_2_2.Area_Name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WHERE Subgroup LIKE "TOTAL RAPE VICTIMS"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GROUP BY PROJECT_2_1.Area_Name , PROJECT_2_1.YEAR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D884D-18BF-427C-ACD3-DE72ECB930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8669" y="970384"/>
            <a:ext cx="5863331" cy="58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4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571AD-995E-4F48-A481-D06D15383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2" t="18095" r="63724" b="13061"/>
          <a:stretch/>
        </p:blipFill>
        <p:spPr>
          <a:xfrm>
            <a:off x="0" y="0"/>
            <a:ext cx="3862873" cy="4721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B9A8F-8823-494B-A4DC-BA2A2473A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06" t="18640" r="46199" b="47210"/>
          <a:stretch/>
        </p:blipFill>
        <p:spPr>
          <a:xfrm>
            <a:off x="9461241" y="0"/>
            <a:ext cx="2649893" cy="3013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C49FF6-1953-438C-A246-E9E3E4CE3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5" t="19728" r="26990" b="38367"/>
          <a:stretch/>
        </p:blipFill>
        <p:spPr>
          <a:xfrm>
            <a:off x="3862873" y="0"/>
            <a:ext cx="5598368" cy="3883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9E624F-B441-4EDC-A6C7-51E9D7522BE4}"/>
              </a:ext>
            </a:extLst>
          </p:cNvPr>
          <p:cNvSpPr txBox="1"/>
          <p:nvPr/>
        </p:nvSpPr>
        <p:spPr>
          <a:xfrm>
            <a:off x="261257" y="5029200"/>
            <a:ext cx="11538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                   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fourth most common crime against </a:t>
            </a:r>
            <a:r>
              <a:rPr lang="en-US" dirty="0">
                <a:latin typeface="Arial" panose="020B0604020202020204" pitchFamily="34" charset="0"/>
              </a:rPr>
              <a:t>women in India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According to Data,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3,80,016 rape cases reported (2001-2010)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across the country, or an average of 104 cases daily.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892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EF14A2-B18A-435F-9F01-7C750F066907}"/>
              </a:ext>
            </a:extLst>
          </p:cNvPr>
          <p:cNvSpPr/>
          <p:nvPr/>
        </p:nvSpPr>
        <p:spPr>
          <a:xfrm>
            <a:off x="242596" y="242596"/>
            <a:ext cx="11625943" cy="4945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A285F-FFC7-4165-8167-0484A6F8A028}"/>
              </a:ext>
            </a:extLst>
          </p:cNvPr>
          <p:cNvSpPr txBox="1"/>
          <p:nvPr/>
        </p:nvSpPr>
        <p:spPr>
          <a:xfrm>
            <a:off x="559837" y="286731"/>
            <a:ext cx="706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Q3. Juveniles family background, education and economic setup.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A7A85-96BD-4877-A750-F277179EA16C}"/>
              </a:ext>
            </a:extLst>
          </p:cNvPr>
          <p:cNvSpPr txBox="1"/>
          <p:nvPr/>
        </p:nvSpPr>
        <p:spPr>
          <a:xfrm>
            <a:off x="242596" y="933062"/>
            <a:ext cx="60975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T1.Area_Name,T1.Year,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sum(T1.Education_Total) AS "JUVENILES_PURSUING_EDUCATION" ,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sum(T2.Economic_Set_up_Total) AS "ECONOMIC_BACKGROUND_JUVENILES" ,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sum(T3.Family_back_ground_Total - T3.Family_back_ground_Homeless) AS "FAMILY_BACKGROUND_JUVENILES" ,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sum(T3.Family_back_ground_Homeless) AS "HOMELESS_JUVENILES"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"PROJECT_EDUCATION" AS T1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JOIN "PROJECT_ECONOMIC_SETUP" AS T2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T1.Area_Name = T2.Area_Name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JOIN "PROJECT_FAMILY_BACKGROUND" AS T3 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T2.Area_Name = T3.Area_Name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BY T1.Area_Name,T1.Year ;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3D8A-3791-4247-8CEA-795590ABC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7894" y="855999"/>
            <a:ext cx="5731510" cy="495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0F90B-BE11-4A02-BC55-51F4B86C0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" t="18462" r="41346" b="21025"/>
          <a:stretch/>
        </p:blipFill>
        <p:spPr>
          <a:xfrm>
            <a:off x="0" y="-40342"/>
            <a:ext cx="11222892" cy="65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C8D813-FB19-4CC9-8DA9-6D082991A964}"/>
              </a:ext>
            </a:extLst>
          </p:cNvPr>
          <p:cNvSpPr txBox="1"/>
          <p:nvPr/>
        </p:nvSpPr>
        <p:spPr>
          <a:xfrm>
            <a:off x="159536" y="4276414"/>
            <a:ext cx="1106610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CONCLUSION:</a:t>
            </a:r>
          </a:p>
          <a:p>
            <a:pPr marL="342900" indent="-342900">
              <a:buAutoNum type="arabicParenR"/>
            </a:pPr>
            <a:r>
              <a:rPr lang="en-US" dirty="0"/>
              <a:t>As according to education, people who are </a:t>
            </a:r>
            <a:r>
              <a:rPr lang="en-US" u="sng" dirty="0"/>
              <a:t>illiterate</a:t>
            </a:r>
            <a:r>
              <a:rPr lang="en-US" dirty="0"/>
              <a:t> &amp; student who </a:t>
            </a:r>
            <a:r>
              <a:rPr lang="en-US" u="sng" dirty="0"/>
              <a:t>haven’t completed SSC </a:t>
            </a:r>
            <a:r>
              <a:rPr lang="en-US" dirty="0"/>
              <a:t>are involved In crime more than students who have completed metric and are studying in 11</a:t>
            </a:r>
            <a:r>
              <a:rPr lang="en-US" baseline="30000" dirty="0"/>
              <a:t>th</a:t>
            </a:r>
            <a:r>
              <a:rPr lang="en-US" dirty="0"/>
              <a:t> or 12</a:t>
            </a:r>
            <a:r>
              <a:rPr lang="en-US" baseline="30000" dirty="0"/>
              <a:t>th</a:t>
            </a:r>
            <a:r>
              <a:rPr lang="en-US" dirty="0"/>
              <a:t> class.  </a:t>
            </a:r>
          </a:p>
          <a:p>
            <a:r>
              <a:rPr lang="en-US" dirty="0"/>
              <a:t>       So we can conclude that people who know </a:t>
            </a:r>
            <a:r>
              <a:rPr lang="en-US" u="sng" dirty="0"/>
              <a:t>importance of higher education</a:t>
            </a:r>
            <a:r>
              <a:rPr lang="en-US" dirty="0"/>
              <a:t> are less involved in crime.</a:t>
            </a:r>
          </a:p>
          <a:p>
            <a:pPr marL="342900" indent="-342900">
              <a:buAutoNum type="arabicParenR" startAt="2"/>
            </a:pPr>
            <a:r>
              <a:rPr lang="en-US" dirty="0"/>
              <a:t>According to income wise crime, people who earn less are more involved in crime.</a:t>
            </a:r>
          </a:p>
          <a:p>
            <a:pPr marL="342900" indent="-342900">
              <a:buAutoNum type="arabicParenR" startAt="2"/>
            </a:pPr>
            <a:r>
              <a:rPr lang="en-US" dirty="0"/>
              <a:t>Also the kids who </a:t>
            </a:r>
            <a:r>
              <a:rPr lang="en-US" u="sng" dirty="0"/>
              <a:t>live with their parents/guardians are more involved </a:t>
            </a:r>
            <a:r>
              <a:rPr lang="en-US" dirty="0"/>
              <a:t>in crime than kids who are homeless, so this </a:t>
            </a:r>
            <a:r>
              <a:rPr lang="en-US" dirty="0">
                <a:solidFill>
                  <a:srgbClr val="C00000"/>
                </a:solidFill>
              </a:rPr>
              <a:t>might be due to - (A) lack of parental control &amp; disturbed environment in family</a:t>
            </a:r>
          </a:p>
          <a:p>
            <a:r>
              <a:rPr lang="en-US" dirty="0">
                <a:solidFill>
                  <a:srgbClr val="C00000"/>
                </a:solidFill>
              </a:rPr>
              <a:t>      (B) Total number of homeless are less (compared to others) so percentage wise they are less juveniles.</a:t>
            </a:r>
          </a:p>
          <a:p>
            <a:r>
              <a:rPr lang="en-US" sz="2000" b="0" i="0" dirty="0">
                <a:effectLst/>
                <a:latin typeface="Open Sans"/>
              </a:rPr>
              <a:t>                  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954A1-1F14-480A-B908-6511A5C0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" t="18462" r="37243" b="21025"/>
          <a:stretch/>
        </p:blipFill>
        <p:spPr>
          <a:xfrm>
            <a:off x="-46893" y="-1"/>
            <a:ext cx="6861907" cy="4185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6BE9E9-46DC-4EC9-8422-4882468D6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6" t="18690" r="66410" b="33675"/>
          <a:stretch/>
        </p:blipFill>
        <p:spPr>
          <a:xfrm>
            <a:off x="6815014" y="100681"/>
            <a:ext cx="4689232" cy="40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5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39939-7C70-4F7F-A9AB-EA6DE9B330A7}"/>
              </a:ext>
            </a:extLst>
          </p:cNvPr>
          <p:cNvSpPr/>
          <p:nvPr/>
        </p:nvSpPr>
        <p:spPr>
          <a:xfrm>
            <a:off x="149290" y="205273"/>
            <a:ext cx="11812555" cy="5505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255DE-05EE-4106-A4D4-BC58F29AF573}"/>
              </a:ext>
            </a:extLst>
          </p:cNvPr>
          <p:cNvSpPr txBox="1"/>
          <p:nvPr/>
        </p:nvSpPr>
        <p:spPr>
          <a:xfrm>
            <a:off x="475861" y="295860"/>
            <a:ext cx="665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2700"/>
              </a:spcBef>
              <a:spcAft>
                <a:spcPts val="2700"/>
              </a:spcAft>
            </a:pPr>
            <a:r>
              <a:rPr lang="en-I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Q4.</a:t>
            </a:r>
            <a:r>
              <a:rPr lang="en-IN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Which state has more crime against children and women?</a:t>
            </a:r>
            <a:endParaRPr lang="en-IN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5C1EE-4F61-411D-9B7E-960E0722ECE0}"/>
              </a:ext>
            </a:extLst>
          </p:cNvPr>
          <p:cNvSpPr txBox="1"/>
          <p:nvPr/>
        </p:nvSpPr>
        <p:spPr>
          <a:xfrm>
            <a:off x="475860" y="846367"/>
            <a:ext cx="102170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TC."STATE/UT" , TC."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Total_Crimes_Against_Children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, TC."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Total_Crimes_Against_Women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(SELECT t1."STATE/UT" ,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sum (t1.Total_Crimes + t2.Total_Crimes) 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As "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Total_Crimes_Against_Children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,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sum(T3.Rape + T3.KidnappingandAbduction + T3.DowryDeaths +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T3.Assaultonwomenwithintenttooutragehermodesty+T3.InsulttomodestyofWomen+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T3.CrueltybyHusbandorhisRelatives + T3.ImportationofGirls + T4.Rape + T4.KidnappingandAbduction +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T4.DowryDeaths + T4.Assaultonwomenwithintenttooutragehermodesty + 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T4.InsulttomodestyofWomen + T4.CrueltybyHusbandorhisRelatives + 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T4.ImportationofGirls)as "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Total_Crimes_Against_Women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"03_District_wise_crimes_committed_against_children_2001_2012" as t1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INNER join "03_District_wise_crimes_committed_against_children_2013" as t2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t1.DISTRICT = t2.DISTRICT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INNER JOIN "42_District_wise_crimes_committed_against_women_2001_2012" as T3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t2.DISTRICT = T3.DISTRICT 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INNER JOIN "42_District_wise_crimes_committed_against_women_2013" as T4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T3.DISTRICT = T4.DISTRICT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WHERE t1.DISTRICT NOT like '%TOTAL%'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 by t1."STATE/UT"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 BY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Total_Crimes_Against_Children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DESC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as TC ;</a:t>
            </a:r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95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F58C1-84E0-451E-B51D-67F63187C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6531" y="345234"/>
            <a:ext cx="10431624" cy="54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0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2136</Words>
  <Application>Microsoft Office PowerPoint</Application>
  <PresentationFormat>Widescreen</PresentationFormat>
  <Paragraphs>166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Sourabh Lohakare</dc:creator>
  <cp:lastModifiedBy>Sanket Pathak</cp:lastModifiedBy>
  <cp:revision>21</cp:revision>
  <dcterms:created xsi:type="dcterms:W3CDTF">2022-02-02T02:55:39Z</dcterms:created>
  <dcterms:modified xsi:type="dcterms:W3CDTF">2022-02-05T13:35:21Z</dcterms:modified>
</cp:coreProperties>
</file>